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8" r:id="rId3"/>
    <p:sldId id="279" r:id="rId4"/>
    <p:sldId id="290" r:id="rId5"/>
    <p:sldId id="270" r:id="rId6"/>
    <p:sldId id="289" r:id="rId7"/>
    <p:sldId id="271" r:id="rId8"/>
    <p:sldId id="257" r:id="rId9"/>
    <p:sldId id="280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98" r:id="rId19"/>
    <p:sldId id="269" r:id="rId20"/>
    <p:sldId id="266" r:id="rId21"/>
    <p:sldId id="268" r:id="rId22"/>
    <p:sldId id="267" r:id="rId23"/>
    <p:sldId id="272" r:id="rId24"/>
    <p:sldId id="273" r:id="rId25"/>
    <p:sldId id="275" r:id="rId26"/>
    <p:sldId id="276" r:id="rId27"/>
    <p:sldId id="296" r:id="rId28"/>
    <p:sldId id="297" r:id="rId29"/>
    <p:sldId id="274" r:id="rId30"/>
    <p:sldId id="277" r:id="rId31"/>
    <p:sldId id="294" r:id="rId32"/>
    <p:sldId id="293" r:id="rId33"/>
    <p:sldId id="295" r:id="rId34"/>
    <p:sldId id="28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3009C"/>
    <a:srgbClr val="14004F"/>
    <a:srgbClr val="66003B"/>
    <a:srgbClr val="000A93"/>
    <a:srgbClr val="5A31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4DE630-AB69-43F0-B0F2-3DCC3F2F83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00CA1D-C7D2-437D-906E-A3559F7699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ＭＳ Ｐゴシック" pitchFamily="6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0EB87-4972-4CBF-BA6C-A6C09EE5FA7B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6EF7E-ECBB-460B-899F-8CDF85553755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36588-3E74-4790-9F45-D042D1122997}" type="slidenum">
              <a:rPr lang="en-US"/>
              <a:pPr/>
              <a:t>11</a:t>
            </a:fld>
            <a:endParaRPr lang="en-US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300A8-E502-4A0D-8FE5-6AF0F722AD8D}" type="slidenum">
              <a:rPr lang="en-US"/>
              <a:pPr/>
              <a:t>12</a:t>
            </a:fld>
            <a:endParaRPr lang="en-U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B8C29-E0D0-49DB-B770-C119F815CEAA}" type="slidenum">
              <a:rPr lang="en-US"/>
              <a:pPr/>
              <a:t>13</a:t>
            </a:fld>
            <a:endParaRPr 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8A957-5EA3-4BF2-9305-BA49EB584761}" type="slidenum">
              <a:rPr lang="en-US"/>
              <a:pPr/>
              <a:t>14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0F3B9-C6A6-4A67-8986-87C85C30BB0A}" type="slidenum">
              <a:rPr lang="en-US"/>
              <a:pPr/>
              <a:t>15</a:t>
            </a:fld>
            <a:endParaRPr lang="en-U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2CBD4-4411-4BDA-836B-D3AEA9E36A55}" type="slidenum">
              <a:rPr lang="en-US"/>
              <a:pPr/>
              <a:t>16</a:t>
            </a:fld>
            <a:endParaRPr lang="en-US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661FC-FF24-414B-A6FF-453291BB4055}" type="slidenum">
              <a:rPr lang="en-US"/>
              <a:pPr/>
              <a:t>17</a:t>
            </a:fld>
            <a:endParaRPr 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ED131-8819-4AC9-91CA-D638025A2FE0}" type="slidenum">
              <a:rPr lang="en-US"/>
              <a:pPr/>
              <a:t>19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97697-1E4C-4CE1-8EA6-999238A1099B}" type="slidenum">
              <a:rPr lang="en-US"/>
              <a:pPr/>
              <a:t>20</a:t>
            </a:fld>
            <a:endParaRPr lang="en-U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6770F-6756-49E1-BB9B-053C8527DDF6}" type="slidenum">
              <a:rPr lang="en-US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B56C9-F8F7-48EE-AEC0-60D8C92D01F4}" type="slidenum">
              <a:rPr lang="en-US"/>
              <a:pPr/>
              <a:t>21</a:t>
            </a:fld>
            <a:endParaRPr lang="en-US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CA98F-BD0A-498A-B570-367094F5587D}" type="slidenum">
              <a:rPr lang="en-US"/>
              <a:pPr/>
              <a:t>22</a:t>
            </a:fld>
            <a:endParaRPr 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738B0-1164-4D13-B139-96B3DBBA1058}" type="slidenum">
              <a:rPr lang="en-US"/>
              <a:pPr/>
              <a:t>23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A67BF-FE6D-4242-A685-8FC583CB5AAF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4D569-AEFB-43BE-8E33-160CA198D67B}" type="slidenum">
              <a:rPr lang="en-US"/>
              <a:pPr/>
              <a:t>25</a:t>
            </a:fld>
            <a:endParaRPr lang="en-US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D7594-6F26-4EAE-8F0B-0F8A2E65EFBE}" type="slidenum">
              <a:rPr lang="en-US"/>
              <a:pPr/>
              <a:t>26</a:t>
            </a:fld>
            <a:endParaRPr lang="en-US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468D1-0725-450A-9A09-1F96FF9B69D4}" type="slidenum">
              <a:rPr lang="en-US"/>
              <a:pPr/>
              <a:t>29</a:t>
            </a:fld>
            <a:endParaRPr 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25DFC-3F6C-474B-B1FB-F212A3831B6D}" type="slidenum">
              <a:rPr lang="en-US"/>
              <a:pPr/>
              <a:t>30</a:t>
            </a:fld>
            <a:endParaRPr lang="en-US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CC1C1-679F-4837-AECA-DCFFA4C9A0DA}" type="slidenum">
              <a:rPr lang="en-US"/>
              <a:pPr/>
              <a:t>31</a:t>
            </a:fld>
            <a:endParaRPr lang="en-US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Times" charset="0"/>
              </a:rPr>
              <a:t>Lead not most recent.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Times" charset="0"/>
              </a:rPr>
              <a:t> spelling of opel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Times" charset="0"/>
              </a:rPr>
              <a:t>Full id of brown.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Times" charset="0"/>
              </a:rPr>
              <a:t>Quote attribution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Times" charset="0"/>
              </a:rPr>
              <a:t>When lead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Times" charset="0"/>
              </a:rPr>
              <a:t>Stacked quotes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Times" charset="0"/>
              </a:rPr>
              <a:t>Our in the lead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D2305-B005-4A6C-B91B-F615094F089B}" type="slidenum">
              <a:rPr lang="en-US"/>
              <a:pPr/>
              <a:t>32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EF02A-13A7-449E-9A47-A6780662E816}" type="slidenum">
              <a:rPr lang="en-US"/>
              <a:pPr/>
              <a:t>3</a:t>
            </a:fld>
            <a:endParaRPr lang="en-US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C9D2E-2F3B-488B-AC4A-FB278099899C}" type="slidenum">
              <a:rPr lang="en-US"/>
              <a:pPr/>
              <a:t>33</a:t>
            </a:fld>
            <a:endParaRPr lang="en-US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527A9-9487-4BA4-9CFA-D3A118095E66}" type="slidenum">
              <a:rPr lang="en-US"/>
              <a:pPr/>
              <a:t>34</a:t>
            </a:fld>
            <a:endParaRPr lang="en-US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364F3-B8A9-43AC-BB92-2B3416E36E8E}" type="slidenum">
              <a:rPr lang="en-US"/>
              <a:pPr/>
              <a:t>4</a:t>
            </a:fld>
            <a:endParaRPr lang="en-US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A87BF-74B1-4E38-8D54-C9C497FD6563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69D80-B504-4797-B914-6290B89DBCEA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7E1D4-BFE8-4C14-8E84-5026FE8872C0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009CB-366B-46DB-872D-664730B674BF}" type="slidenum">
              <a:rPr lang="en-US"/>
              <a:pPr/>
              <a:t>8</a:t>
            </a:fld>
            <a:endParaRPr 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9EF47-D533-403D-9FE7-4D2274185BA7}" type="slidenum">
              <a:rPr lang="en-US"/>
              <a:pPr/>
              <a:t>9</a:t>
            </a:fld>
            <a:endParaRPr 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AE854-C7C3-4E88-81D2-456B7D5A06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662FA-B32B-45AC-80FC-44E7DCBAB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DFFD8-468E-48EF-9F79-3EFA1F870A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6912D-FBC9-46C9-91D9-A7B9E7F69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7F87C-776B-49D7-B388-038E364EE1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A760A-C054-4813-A071-2C53A2985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120D2-6CDD-41A6-BF1F-E485C583A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967A9-8711-426F-908A-4EC84037B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51EBA-8DCE-4A51-8462-1E8A08C70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F8667-B98F-4734-9EDB-E681163C68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4B62D-CC36-4526-BDF5-0966AD161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7E0D5F-8A85-4B6B-941F-7B1C416E03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6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  <a:ea typeface="MS PGothic" pitchFamily="34" charset="-128"/>
          <a:cs typeface="ＭＳ Ｐゴシック" pitchFamily="6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  <a:ea typeface="MS PGothic" pitchFamily="34" charset="-128"/>
          <a:cs typeface="ＭＳ Ｐゴシック" pitchFamily="6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  <a:ea typeface="MS PGothic" pitchFamily="34" charset="-128"/>
          <a:cs typeface="ＭＳ Ｐゴシック" pitchFamily="6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  <a:ea typeface="MS PGothic" pitchFamily="34" charset="-128"/>
          <a:cs typeface="ＭＳ Ｐゴシック" pitchFamily="6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6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81000"/>
            <a:ext cx="274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219075" y="2203450"/>
            <a:ext cx="62595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 b="1" dirty="0">
                <a:latin typeface="Impact" pitchFamily="34" charset="0"/>
              </a:rPr>
              <a:t>News Writing</a:t>
            </a:r>
            <a:endParaRPr lang="en-US" dirty="0"/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381000" y="19812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Let</a:t>
            </a:r>
            <a:r>
              <a:rPr lang="ja-JP" altLang="en-US" sz="2800" b="1"/>
              <a:t>’</a:t>
            </a:r>
            <a:r>
              <a:rPr lang="en-US" altLang="ja-JP" sz="2800" b="1"/>
              <a:t>s talk about 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" y="600075"/>
            <a:ext cx="84582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716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latin typeface="Impact" pitchFamily="34" charset="0"/>
              </a:rPr>
              <a:t>Who lead</a:t>
            </a:r>
          </a:p>
        </p:txBody>
      </p:sp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1524000" y="3886200"/>
            <a:ext cx="670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President Barack Obama will make a brief appearance at the high school Thursday after giving a speech at the County Expo Center.</a:t>
            </a:r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257800"/>
            <a:ext cx="8397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1600200" y="1752600"/>
            <a:ext cx="647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Principal Joe Blow announced Tuesday that students will no longer be allowed to leave campus for lunch due to excessive tardies.</a:t>
            </a:r>
          </a:p>
        </p:txBody>
      </p:sp>
      <p:sp>
        <p:nvSpPr>
          <p:cNvPr id="37893" name="Line 9"/>
          <p:cNvSpPr>
            <a:spLocks noChangeShapeType="1"/>
          </p:cNvSpPr>
          <p:nvPr/>
        </p:nvSpPr>
        <p:spPr bwMode="auto">
          <a:xfrm>
            <a:off x="381000" y="3352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2"/>
          <p:cNvSpPr>
            <a:spLocks noChangeArrowheads="1"/>
          </p:cNvSpPr>
          <p:nvPr/>
        </p:nvSpPr>
        <p:spPr bwMode="auto">
          <a:xfrm>
            <a:off x="533400" y="1371600"/>
            <a:ext cx="203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Not so good…</a:t>
            </a: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533400" y="3505200"/>
            <a:ext cx="1312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Better…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ChangeArrowheads="1"/>
          </p:cNvSpPr>
          <p:nvPr/>
        </p:nvSpPr>
        <p:spPr bwMode="auto">
          <a:xfrm>
            <a:off x="609600" y="457200"/>
            <a:ext cx="350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Impact" pitchFamily="34" charset="0"/>
              </a:rPr>
              <a:t>When lead</a:t>
            </a:r>
          </a:p>
        </p:txBody>
      </p:sp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1219200" y="41148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On Saturday President Barack Obama will speak to the senior class about how important community organizing and volunteering are to the country.</a:t>
            </a:r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524500"/>
            <a:ext cx="8397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990600" y="20574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On Tuesday Principal Joe Blow announced that students will no longer be able to leave campus for lunch.</a:t>
            </a:r>
          </a:p>
        </p:txBody>
      </p:sp>
      <p:sp>
        <p:nvSpPr>
          <p:cNvPr id="39941" name="Line 9"/>
          <p:cNvSpPr>
            <a:spLocks noChangeShapeType="1"/>
          </p:cNvSpPr>
          <p:nvPr/>
        </p:nvSpPr>
        <p:spPr bwMode="auto">
          <a:xfrm>
            <a:off x="381000" y="3352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57200" y="1371600"/>
            <a:ext cx="203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Not so good…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57200" y="3505200"/>
            <a:ext cx="1312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Better…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579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latin typeface="Impact" pitchFamily="34" charset="0"/>
              </a:rPr>
              <a:t>Where lead</a:t>
            </a:r>
          </a:p>
        </p:txBody>
      </p:sp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1905000" y="3581400"/>
            <a:ext cx="72390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Maybe … probably yes.</a:t>
            </a:r>
            <a:r>
              <a:rPr lang="en-US"/>
              <a:t>   </a:t>
            </a:r>
          </a:p>
          <a:p>
            <a:pPr>
              <a:spcBef>
                <a:spcPct val="50000"/>
              </a:spcBef>
            </a:pPr>
            <a:r>
              <a:rPr lang="en-US"/>
              <a:t>  In the principal</a:t>
            </a:r>
            <a:r>
              <a:rPr lang="ja-JP" altLang="en-US"/>
              <a:t>’</a:t>
            </a:r>
            <a:r>
              <a:rPr lang="en-US" altLang="ja-JP"/>
              <a:t>s office, the senior class dumped 30 pounds of sand to protest the cancellation of the senior trip to Cancun.</a:t>
            </a:r>
            <a:endParaRPr lang="en-US"/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05400"/>
            <a:ext cx="8397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609600" y="1371600"/>
            <a:ext cx="7543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Avoid where leads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  At the school board meeting on Tuesday, Principal Joe Blow announced that he has ended the off-campus lunch policy.</a:t>
            </a:r>
          </a:p>
        </p:txBody>
      </p:sp>
      <p:sp>
        <p:nvSpPr>
          <p:cNvPr id="41989" name="Line 8"/>
          <p:cNvSpPr>
            <a:spLocks noChangeShapeType="1"/>
          </p:cNvSpPr>
          <p:nvPr/>
        </p:nvSpPr>
        <p:spPr bwMode="auto">
          <a:xfrm>
            <a:off x="685800" y="3352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latin typeface="Impact" pitchFamily="34" charset="0"/>
              </a:rPr>
              <a:t>How lead</a:t>
            </a:r>
          </a:p>
        </p:txBody>
      </p:sp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1143000" y="2362200"/>
            <a:ext cx="7239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 Through a grass roots voting effort, senior Gilbert Castillo won the mayoral election to become the youngest mayor in the city</a:t>
            </a:r>
            <a:r>
              <a:rPr lang="ja-JP" altLang="en-US" sz="3200"/>
              <a:t>’</a:t>
            </a:r>
            <a:r>
              <a:rPr lang="en-US" altLang="ja-JP" sz="3200"/>
              <a:t>s history.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480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latin typeface="Impact" pitchFamily="34" charset="0"/>
              </a:rPr>
              <a:t>Why lead</a:t>
            </a:r>
          </a:p>
        </p:txBody>
      </p:sp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219200" y="2514600"/>
            <a:ext cx="7010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   Because they wanted to carry on the tradition, four seniors streaked across the football stadium during the homecoming pep rally wearing a paper leis and tennis shoes.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609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latin typeface="Impact" pitchFamily="34" charset="0"/>
              </a:rPr>
              <a:t>What lead</a:t>
            </a:r>
          </a:p>
        </p:txBody>
      </p:sp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1371600" y="2438400"/>
            <a:ext cx="6324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</a:t>
            </a:r>
            <a:r>
              <a:rPr lang="en-US" sz="3200"/>
              <a:t>The Harry Potter series and Lord of the Rings series will be removed from all school libraries this fall.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685800" y="457200"/>
            <a:ext cx="754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Impact" pitchFamily="34" charset="0"/>
              </a:rPr>
              <a:t>Now that we know the type of lead we are looking for, how do we write a good lead? </a:t>
            </a:r>
            <a:endParaRPr lang="en-US" sz="4000"/>
          </a:p>
        </p:txBody>
      </p:sp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1752600" y="2514600"/>
            <a:ext cx="6934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• read the entire prompt</a:t>
            </a:r>
          </a:p>
          <a:p>
            <a:r>
              <a:rPr lang="en-US" sz="2800"/>
              <a:t>• find the newest information in the prompt</a:t>
            </a:r>
          </a:p>
          <a:p>
            <a:r>
              <a:rPr lang="en-US" sz="2800"/>
              <a:t>• beware of older, more controversial news</a:t>
            </a:r>
          </a:p>
          <a:p>
            <a:r>
              <a:rPr lang="en-US" sz="2800"/>
              <a:t>• write one to two sentences summarizing the </a:t>
            </a:r>
            <a:r>
              <a:rPr lang="en-US" altLang="en-US" sz="2800"/>
              <a:t>“</a:t>
            </a:r>
            <a:r>
              <a:rPr lang="en-US" sz="2800"/>
              <a:t>new</a:t>
            </a:r>
            <a:r>
              <a:rPr lang="en-US" altLang="en-US" sz="2800"/>
              <a:t>”</a:t>
            </a:r>
            <a:r>
              <a:rPr lang="en-US" sz="2800"/>
              <a:t> news including as many other Ws and H as possible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ChangeArrowheads="1"/>
          </p:cNvSpPr>
          <p:nvPr/>
        </p:nvSpPr>
        <p:spPr bwMode="auto">
          <a:xfrm>
            <a:off x="1676400" y="1600200"/>
            <a:ext cx="2368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3009C"/>
                </a:solidFill>
                <a:latin typeface="Impact" pitchFamily="34" charset="0"/>
              </a:rPr>
              <a:t>Direct </a:t>
            </a:r>
          </a:p>
          <a:p>
            <a:r>
              <a:rPr lang="en-US" sz="6000" b="1">
                <a:solidFill>
                  <a:srgbClr val="03009C"/>
                </a:solidFill>
                <a:latin typeface="Impact" pitchFamily="34" charset="0"/>
              </a:rPr>
              <a:t>Quotes</a:t>
            </a:r>
          </a:p>
        </p:txBody>
      </p:sp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52400"/>
            <a:ext cx="65151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676400" y="1219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Let</a:t>
            </a:r>
            <a:r>
              <a:rPr lang="ja-JP" altLang="en-US" b="1" u="sng"/>
              <a:t>’</a:t>
            </a:r>
            <a:r>
              <a:rPr lang="en-US" altLang="ja-JP" b="1" u="sng"/>
              <a:t>s talk about</a:t>
            </a:r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58213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latin typeface="Impact" pitchFamily="34" charset="0"/>
              </a:rPr>
              <a:t>News Writing …</a:t>
            </a: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447800" y="1905000"/>
            <a:ext cx="69342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gives the reader information that will impact them in some way. It usually flows from most important to least important.</a:t>
            </a:r>
          </a:p>
          <a:p>
            <a:endParaRPr lang="en-US" sz="3200" i="1"/>
          </a:p>
          <a:p>
            <a:r>
              <a:rPr lang="ja-JP" altLang="en-US" sz="3200" i="1"/>
              <a:t>“</a:t>
            </a:r>
            <a:r>
              <a:rPr lang="en-US" altLang="ja-JP" sz="3200" i="1"/>
              <a:t>What is news? It is information only.</a:t>
            </a:r>
            <a:r>
              <a:rPr lang="ja-JP" altLang="en-US" sz="3200" i="1"/>
              <a:t>”</a:t>
            </a:r>
            <a:r>
              <a:rPr lang="en-US" altLang="ja-JP" sz="3200" i="1"/>
              <a:t> - Walter Cronkite, former CBS News anchor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468313"/>
            <a:ext cx="49958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0A93"/>
                </a:solidFill>
                <a:latin typeface="Impact" pitchFamily="34" charset="0"/>
              </a:rPr>
              <a:t>Direct Quotes:</a:t>
            </a:r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74834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 Should be linked to the transition/lead before them. The quote should elaborate on the transition.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For example: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 President Barack Obama will make a brief appearance at the high school Thursday after giving a speech at the County Expo Center.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</a:t>
            </a:r>
            <a:r>
              <a:rPr lang="ja-JP" altLang="en-US"/>
              <a:t>“</a:t>
            </a:r>
            <a:r>
              <a:rPr lang="en-US" altLang="ja-JP"/>
              <a:t>He is coming as a favor to me,</a:t>
            </a:r>
            <a:r>
              <a:rPr lang="ja-JP" altLang="en-US"/>
              <a:t>”</a:t>
            </a:r>
            <a:r>
              <a:rPr lang="en-US" altLang="ja-JP"/>
              <a:t> Principal Ike Sumter said. </a:t>
            </a:r>
            <a:r>
              <a:rPr lang="ja-JP" altLang="en-US"/>
              <a:t>“</a:t>
            </a:r>
            <a:r>
              <a:rPr lang="en-US" altLang="ja-JP"/>
              <a:t>We worked together in Chicago as community organizers. I hope he gets a chance to speak to some seniors about what they can do for their country.</a:t>
            </a:r>
            <a:r>
              <a:rPr lang="ja-JP" altLang="en-US"/>
              <a:t>”</a:t>
            </a:r>
            <a:endParaRPr lang="en-US" altLang="ja-JP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315913"/>
            <a:ext cx="49958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0A93"/>
                </a:solidFill>
                <a:latin typeface="Impact" pitchFamily="34" charset="0"/>
              </a:rPr>
              <a:t>Direct Quotes: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1524000"/>
            <a:ext cx="7596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/>
              <a:t> Should not repeat the transition/lead before them.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01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en-US"/>
              <a:t>For example: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 President Barack Obama will make a brief appearance at the high school Thursday after giving a speech at the County Expo Center.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</a:t>
            </a:r>
            <a:r>
              <a:rPr lang="ja-JP" altLang="en-US"/>
              <a:t>“</a:t>
            </a:r>
            <a:r>
              <a:rPr lang="en-US" altLang="ja-JP"/>
              <a:t> After speaking at the Expo Center, the candidate will come to the high school for a short appearance,</a:t>
            </a:r>
            <a:r>
              <a:rPr lang="ja-JP" altLang="en-US"/>
              <a:t>”</a:t>
            </a:r>
            <a:r>
              <a:rPr lang="en-US" altLang="ja-JP"/>
              <a:t> Principal Ike Sumter said.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39" grpId="0" build="p" autoUpdateAnimBg="0"/>
      <p:bldP spid="1434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1524000"/>
            <a:ext cx="778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/>
              <a:t> Can be longer than one sentence.</a:t>
            </a:r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7200" y="392113"/>
            <a:ext cx="49958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0A93"/>
                </a:solidFill>
                <a:latin typeface="Impact" pitchFamily="34" charset="0"/>
              </a:rPr>
              <a:t>Direct Quotes: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5800" y="21336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/>
              <a:t>Should have attribution after the first sentence of the quote.</a:t>
            </a:r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5800" y="3124200"/>
            <a:ext cx="78486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/>
              <a:t>Attribution should be: Noun then verb. 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	For example: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	Correct - senior Bob Rodriguez said.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	Incorrect - said senior Bob Rodriguez.</a:t>
            </a:r>
          </a:p>
          <a:p>
            <a:pPr algn="r">
              <a:buFont typeface="Wingdings" pitchFamily="2" charset="2"/>
              <a:buNone/>
            </a:pPr>
            <a:r>
              <a:rPr lang="en-US" sz="1800" i="1"/>
              <a:t>(unless you have an unusually long title)</a:t>
            </a:r>
            <a:endParaRPr lang="en-US" sz="28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5800" y="522605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/>
              <a:t>Do not place two people</a:t>
            </a:r>
            <a:r>
              <a:rPr lang="ja-JP" altLang="en-US" sz="2800"/>
              <a:t>’</a:t>
            </a:r>
            <a:r>
              <a:rPr lang="en-US" altLang="ja-JP" sz="2800"/>
              <a:t>s direct quotes next to each other without a transition.</a:t>
            </a:r>
            <a:endParaRPr lang="en-US" sz="28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16" grpId="0" autoUpdateAnimBg="0"/>
      <p:bldP spid="13317" grpId="0" build="p" autoUpdateAnimBg="0"/>
      <p:bldP spid="13318" grpId="0" build="p" autoUpdateAnimBg="0"/>
      <p:bldP spid="1331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ChangeArrowheads="1"/>
          </p:cNvSpPr>
          <p:nvPr/>
        </p:nvSpPr>
        <p:spPr bwMode="auto">
          <a:xfrm>
            <a:off x="1590675" y="990600"/>
            <a:ext cx="3744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00A93"/>
                </a:solidFill>
                <a:latin typeface="Impact" pitchFamily="34" charset="0"/>
              </a:rPr>
              <a:t>Transitions</a:t>
            </a:r>
            <a:endParaRPr lang="en-US" sz="12000" b="1">
              <a:solidFill>
                <a:srgbClr val="000A93"/>
              </a:solidFill>
              <a:latin typeface="Impact" pitchFamily="34" charset="0"/>
            </a:endParaRPr>
          </a:p>
        </p:txBody>
      </p: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52400"/>
            <a:ext cx="65151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1752600" y="762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Let</a:t>
            </a:r>
            <a:r>
              <a:rPr lang="ja-JP" altLang="en-US" b="1" u="sng"/>
              <a:t>’</a:t>
            </a:r>
            <a:r>
              <a:rPr lang="en-US" altLang="ja-JP" b="1" u="sng"/>
              <a:t>s talk about</a:t>
            </a:r>
            <a:endParaRPr lang="en-US" b="1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69925" y="328613"/>
            <a:ext cx="3744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66003B"/>
                </a:solidFill>
                <a:latin typeface="Impact" pitchFamily="34" charset="0"/>
              </a:rPr>
              <a:t>Transitions</a:t>
            </a:r>
            <a:endParaRPr lang="en-US">
              <a:solidFill>
                <a:srgbClr val="66003B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 VERY, VERY IMPORTANT. </a:t>
            </a:r>
            <a:r>
              <a:rPr lang="en-US" sz="2800"/>
              <a:t>Hold the story together. Link the paragraphs together.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80772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/>
              <a:t>Can be fact, indirect quote or a partial quote.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For example - </a:t>
            </a:r>
            <a:r>
              <a:rPr lang="en-US">
                <a:solidFill>
                  <a:srgbClr val="66003B"/>
                </a:solidFill>
              </a:rPr>
              <a:t>FACT TRANSITION</a:t>
            </a:r>
            <a:r>
              <a:rPr lang="en-US"/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(lead) Former Republican presidential candidate John McCain will speak to seniors Friday about his experience as a prisoner of war.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(Direct Quote)</a:t>
            </a:r>
            <a:r>
              <a:rPr lang="ja-JP" altLang="en-US"/>
              <a:t>“</a:t>
            </a:r>
            <a:r>
              <a:rPr lang="en-US" altLang="ja-JP"/>
              <a:t>Seniors will learn a lot about duty and commitment when they hear Sen. McCain,</a:t>
            </a:r>
            <a:r>
              <a:rPr lang="ja-JP" altLang="en-US"/>
              <a:t>”</a:t>
            </a:r>
            <a:r>
              <a:rPr lang="en-US" altLang="ja-JP"/>
              <a:t> Principal Ike Sumter said. </a:t>
            </a:r>
            <a:r>
              <a:rPr lang="ja-JP" altLang="en-US"/>
              <a:t>“</a:t>
            </a:r>
            <a:r>
              <a:rPr lang="en-US" altLang="ja-JP"/>
              <a:t>We are so excited that he agreed to come.</a:t>
            </a:r>
            <a:r>
              <a:rPr lang="ja-JP" altLang="en-US"/>
              <a:t>”</a:t>
            </a:r>
            <a:r>
              <a:rPr lang="en-US" altLang="ja-JP"/>
              <a:t>	(Fact Transition) During the Vietnam War, Sen. McCain was a prisoner of war for five years.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  <p:bldP spid="1946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66003B"/>
                </a:solidFill>
                <a:latin typeface="Impact" pitchFamily="34" charset="0"/>
              </a:rPr>
              <a:t>Transitions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70104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/>
              <a:t> Can be fact, indirect quote or a partial quote.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For example </a:t>
            </a:r>
            <a:r>
              <a:rPr lang="en-US">
                <a:solidFill>
                  <a:srgbClr val="66003B"/>
                </a:solidFill>
              </a:rPr>
              <a:t>- INDIRECT QUOTE TRANSITION</a:t>
            </a:r>
            <a:r>
              <a:rPr lang="en-US"/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(lead) Former Republican presidential candidate John McCain will speak to seniors Friday about his experience as a prisoner of war.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(Direct Quote)</a:t>
            </a:r>
            <a:r>
              <a:rPr lang="ja-JP" altLang="en-US"/>
              <a:t>“</a:t>
            </a:r>
            <a:r>
              <a:rPr lang="en-US" altLang="ja-JP"/>
              <a:t>Seniors will learn a lot about duty and commitment when they hear Sen. McCain,</a:t>
            </a:r>
            <a:r>
              <a:rPr lang="ja-JP" altLang="en-US"/>
              <a:t>”</a:t>
            </a:r>
            <a:r>
              <a:rPr lang="en-US" altLang="ja-JP"/>
              <a:t> Principal Ike Sumter said. </a:t>
            </a:r>
            <a:r>
              <a:rPr lang="ja-JP" altLang="en-US"/>
              <a:t>“</a:t>
            </a:r>
            <a:r>
              <a:rPr lang="en-US" altLang="ja-JP"/>
              <a:t>We are so excited that he agreed to come.</a:t>
            </a:r>
            <a:r>
              <a:rPr lang="ja-JP" altLang="en-US"/>
              <a:t>”</a:t>
            </a:r>
            <a:r>
              <a:rPr lang="en-US" altLang="ja-JP"/>
              <a:t>	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(IQ Transition) Sumter said he was moved after hearing Sen. McCain speak about his imprisonment.</a:t>
            </a:r>
            <a:endParaRPr lang="en-US" sz="2800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14400" y="1752600"/>
            <a:ext cx="75438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/>
              <a:t>Can be fact, indirect quote or a partial quote.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For example </a:t>
            </a:r>
            <a:r>
              <a:rPr lang="en-US">
                <a:solidFill>
                  <a:srgbClr val="66003B"/>
                </a:solidFill>
              </a:rPr>
              <a:t>- PARTIAL QUOTE TRANSITION</a:t>
            </a:r>
            <a:r>
              <a:rPr lang="en-US"/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(lead)Former Republican presidential candidate John McCain will speak to seniors Friday about his experience as a prisoner of war.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(Direct Quote)</a:t>
            </a:r>
            <a:r>
              <a:rPr lang="ja-JP" altLang="en-US"/>
              <a:t>“</a:t>
            </a:r>
            <a:r>
              <a:rPr lang="en-US" altLang="ja-JP"/>
              <a:t>Seniors will learn a lot about duty and commitment when they hear Sen. McCain,</a:t>
            </a:r>
            <a:r>
              <a:rPr lang="ja-JP" altLang="en-US"/>
              <a:t>”</a:t>
            </a:r>
            <a:r>
              <a:rPr lang="en-US" altLang="ja-JP"/>
              <a:t> Principal Ike Sumter said. </a:t>
            </a:r>
            <a:r>
              <a:rPr lang="ja-JP" altLang="en-US"/>
              <a:t>“</a:t>
            </a:r>
            <a:r>
              <a:rPr lang="en-US" altLang="ja-JP"/>
              <a:t>We are so excited that he agreed to come.</a:t>
            </a:r>
            <a:r>
              <a:rPr lang="ja-JP" altLang="en-US"/>
              <a:t>”</a:t>
            </a:r>
            <a:r>
              <a:rPr lang="en-US" altLang="ja-JP"/>
              <a:t>	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(Partial Quote Transition) Sumter said he </a:t>
            </a:r>
            <a:r>
              <a:rPr lang="ja-JP" altLang="en-US"/>
              <a:t>“</a:t>
            </a:r>
            <a:r>
              <a:rPr lang="en-US" altLang="ja-JP"/>
              <a:t>had tears in his eyes</a:t>
            </a:r>
            <a:r>
              <a:rPr lang="ja-JP" altLang="en-US"/>
              <a:t>”</a:t>
            </a:r>
            <a:r>
              <a:rPr lang="en-US" altLang="ja-JP"/>
              <a:t> when he heard Sen. McCain speak about his imprisonment.</a:t>
            </a:r>
            <a:endParaRPr lang="en-US" altLang="ja-JP" sz="2800"/>
          </a:p>
          <a:p>
            <a:pPr lvl="1">
              <a:buFont typeface="Wingdings" pitchFamily="2" charset="2"/>
              <a:buNone/>
            </a:pPr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502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66003B"/>
                </a:solidFill>
                <a:latin typeface="Impact" pitchFamily="34" charset="0"/>
              </a:rPr>
              <a:t>Transitions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219200" y="1295400"/>
            <a:ext cx="6781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en-US"/>
              <a:t>	(lead)Former Republican presidential candidate John McCain will speak to seniors Friday about his experience as a prisoner of war.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(Direct Quote)</a:t>
            </a:r>
            <a:r>
              <a:rPr lang="ja-JP" altLang="en-US"/>
              <a:t>“</a:t>
            </a:r>
            <a:r>
              <a:rPr lang="en-US" altLang="ja-JP"/>
              <a:t>Seniors will learn a lot about duty and commitment when they hear Sen. McCain,</a:t>
            </a:r>
            <a:r>
              <a:rPr lang="ja-JP" altLang="en-US"/>
              <a:t>”</a:t>
            </a:r>
            <a:r>
              <a:rPr lang="en-US" altLang="ja-JP"/>
              <a:t> Principal Ike Sumter said. </a:t>
            </a:r>
            <a:r>
              <a:rPr lang="ja-JP" altLang="en-US"/>
              <a:t>“</a:t>
            </a:r>
            <a:r>
              <a:rPr lang="en-US" altLang="ja-JP"/>
              <a:t>We are so excited that he agreed to come.</a:t>
            </a:r>
            <a:r>
              <a:rPr lang="ja-JP" altLang="en-US"/>
              <a:t>”</a:t>
            </a:r>
            <a:r>
              <a:rPr lang="en-US" altLang="ja-JP"/>
              <a:t>	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(Partial Quote Transition) Sumter said he </a:t>
            </a:r>
            <a:r>
              <a:rPr lang="ja-JP" altLang="en-US"/>
              <a:t>“</a:t>
            </a:r>
            <a:r>
              <a:rPr lang="en-US" altLang="ja-JP"/>
              <a:t>had tears in his eyes</a:t>
            </a:r>
            <a:r>
              <a:rPr lang="ja-JP" altLang="en-US"/>
              <a:t>”</a:t>
            </a:r>
            <a:r>
              <a:rPr lang="en-US" altLang="ja-JP"/>
              <a:t> when he heard Sen. McCain speak about his imprisonment.</a:t>
            </a:r>
            <a:endParaRPr lang="en-US" sz="2800"/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990600" y="304800"/>
            <a:ext cx="464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66003B"/>
                </a:solidFill>
                <a:latin typeface="Impact" pitchFamily="34" charset="0"/>
              </a:rPr>
              <a:t>What comes next??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609600" y="304800"/>
            <a:ext cx="5299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66003B"/>
                </a:solidFill>
                <a:latin typeface="Impact" pitchFamily="34" charset="0"/>
              </a:rPr>
              <a:t>The T/Q formula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09600" y="1143000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en-US" sz="2800"/>
              <a:t>	Sumter said he </a:t>
            </a:r>
            <a:r>
              <a:rPr lang="ja-JP" altLang="en-US" sz="2800"/>
              <a:t>“</a:t>
            </a:r>
            <a:r>
              <a:rPr lang="en-US" altLang="ja-JP" sz="2800"/>
              <a:t>had tears in his eyes</a:t>
            </a:r>
            <a:r>
              <a:rPr lang="ja-JP" altLang="en-US" sz="2800"/>
              <a:t>”</a:t>
            </a:r>
            <a:r>
              <a:rPr lang="en-US" altLang="ja-JP" sz="2800"/>
              <a:t> when he heard Sen. McCain speak about his imprisonment.</a:t>
            </a:r>
          </a:p>
          <a:p>
            <a:pPr lvl="1">
              <a:buFont typeface="Wingdings" pitchFamily="2" charset="2"/>
              <a:buNone/>
            </a:pPr>
            <a:r>
              <a:rPr lang="en-US" sz="2800"/>
              <a:t>	</a:t>
            </a:r>
            <a:r>
              <a:rPr lang="ja-JP" altLang="en-US" sz="2800"/>
              <a:t>“</a:t>
            </a:r>
            <a:r>
              <a:rPr lang="en-US" altLang="ja-JP" sz="2800"/>
              <a:t>It is amazing what this man survived,</a:t>
            </a:r>
            <a:r>
              <a:rPr lang="ja-JP" altLang="en-US" sz="2800"/>
              <a:t>”</a:t>
            </a:r>
            <a:r>
              <a:rPr lang="en-US" altLang="ja-JP" sz="2800"/>
              <a:t> Sumter said. </a:t>
            </a:r>
            <a:r>
              <a:rPr lang="ja-JP" altLang="en-US" sz="2800"/>
              <a:t>“</a:t>
            </a:r>
            <a:r>
              <a:rPr lang="en-US" altLang="ja-JP" sz="2800"/>
              <a:t>He was tortured daily, but every day he told his fellow soldiers to hold their head high. Someone was coming for them.</a:t>
            </a:r>
            <a:r>
              <a:rPr lang="ja-JP" altLang="en-US" sz="2800"/>
              <a:t>”</a:t>
            </a:r>
            <a:endParaRPr lang="en-US" altLang="ja-JP" sz="2800"/>
          </a:p>
          <a:p>
            <a:pPr lvl="1">
              <a:buFont typeface="Wingdings" pitchFamily="2" charset="2"/>
              <a:buNone/>
            </a:pPr>
            <a:r>
              <a:rPr lang="en-US" sz="2800"/>
              <a:t>	Sen. McCain said the experience was a </a:t>
            </a:r>
            <a:r>
              <a:rPr lang="en-US" altLang="en-US" sz="2800"/>
              <a:t>“</a:t>
            </a:r>
            <a:r>
              <a:rPr lang="en-US" sz="2800"/>
              <a:t>living hell,</a:t>
            </a:r>
            <a:r>
              <a:rPr lang="en-US" altLang="en-US" sz="2800"/>
              <a:t>”</a:t>
            </a:r>
            <a:r>
              <a:rPr lang="en-US" sz="2800"/>
              <a:t> but he never gave up hope.</a:t>
            </a:r>
          </a:p>
          <a:p>
            <a:pPr lvl="1">
              <a:buFont typeface="Wingdings" pitchFamily="2" charset="2"/>
              <a:buNone/>
            </a:pPr>
            <a:r>
              <a:rPr lang="en-US" sz="2800"/>
              <a:t>	</a:t>
            </a:r>
            <a:r>
              <a:rPr lang="ja-JP" altLang="en-US" sz="2800"/>
              <a:t>“</a:t>
            </a:r>
            <a:r>
              <a:rPr lang="en-US" altLang="ja-JP" sz="2800"/>
              <a:t>I knew I would make it back to American soil one day,</a:t>
            </a:r>
            <a:r>
              <a:rPr lang="ja-JP" altLang="en-US" sz="2800"/>
              <a:t>”</a:t>
            </a:r>
            <a:r>
              <a:rPr lang="en-US" altLang="ja-JP" sz="2800"/>
              <a:t> he said. </a:t>
            </a:r>
            <a:r>
              <a:rPr lang="ja-JP" altLang="en-US" sz="2800"/>
              <a:t>“</a:t>
            </a:r>
            <a:r>
              <a:rPr lang="en-US" altLang="ja-JP" sz="2800"/>
              <a:t>Hope is always alive, and that was part of my message as a presidential candidate, too.</a:t>
            </a:r>
            <a:r>
              <a:rPr lang="ja-JP" altLang="en-US" sz="2800"/>
              <a:t>”</a:t>
            </a:r>
            <a:endParaRPr 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4400" y="2057400"/>
            <a:ext cx="6858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/>
              <a:t>Use transitional words to help with the flow (as needed): After all, Also, Finally, In addition, However, Otherwise, Then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/>
              <a:t>	For example: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/>
              <a:t>	</a:t>
            </a:r>
            <a:r>
              <a:rPr lang="en-US" sz="2800" b="1"/>
              <a:t>In addition</a:t>
            </a:r>
            <a:r>
              <a:rPr lang="en-US" sz="2800"/>
              <a:t> to speaking about his experience as a prisoner of war, McCain also plans to talk to students about the importance of voting.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495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66003B"/>
                </a:solidFill>
                <a:latin typeface="Impact" pitchFamily="34" charset="0"/>
              </a:rPr>
              <a:t>Transitions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001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3009C"/>
                </a:solidFill>
                <a:latin typeface="Impact" pitchFamily="34" charset="0"/>
              </a:rPr>
              <a:t>Checklist for News Stories</a:t>
            </a:r>
            <a:endParaRPr lang="en-US" sz="4400" b="1">
              <a:solidFill>
                <a:srgbClr val="03009C"/>
              </a:solidFill>
              <a:latin typeface="Skia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6858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/>
              <a:t> Are the most important and recent facts first?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/>
              <a:t> Is the story accurate? Are the sources identified fully?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/>
              <a:t> Are the paragraphs short?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/>
              <a:t> Is the sentence structure varied in the story?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/>
              <a:t> Is the story neat and double-spaced so that it is easy to read?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/>
              <a:t>Does your story flow? Did you use the transition/quote formula?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/>
              <a:t> Did you use active voice?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4638" y="152400"/>
            <a:ext cx="427196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2209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types of leads should you use more?</a:t>
            </a:r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16160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Where should you place the attribution for a direct quote?</a:t>
            </a:r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43000" y="4648200"/>
            <a:ext cx="1539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A93"/>
                </a:solidFill>
              </a:rPr>
              <a:t>How many sentences can a direct quote be?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248400" y="4419600"/>
            <a:ext cx="22304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What is the purpose of the transition?</a:t>
            </a:r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162800" y="3048000"/>
            <a:ext cx="1692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3B"/>
                </a:solidFill>
              </a:rPr>
              <a:t>What can a transition be?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010400" y="685800"/>
            <a:ext cx="1920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5A31E7"/>
                </a:solidFill>
              </a:rPr>
              <a:t>Following a transition, what should a direct quote do?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81000" y="144463"/>
            <a:ext cx="2205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66003B"/>
                </a:solidFill>
                <a:latin typeface="Impact" pitchFamily="34" charset="0"/>
              </a:rPr>
              <a:t>Let</a:t>
            </a:r>
            <a:r>
              <a:rPr lang="ja-JP" altLang="en-US" sz="2800">
                <a:solidFill>
                  <a:srgbClr val="66003B"/>
                </a:solidFill>
                <a:latin typeface="Impact" pitchFamily="34" charset="0"/>
              </a:rPr>
              <a:t>’</a:t>
            </a:r>
            <a:r>
              <a:rPr lang="en-US" altLang="ja-JP" sz="2800">
                <a:solidFill>
                  <a:srgbClr val="66003B"/>
                </a:solidFill>
                <a:latin typeface="Impact" pitchFamily="34" charset="0"/>
              </a:rPr>
              <a:t>s Review …</a:t>
            </a:r>
            <a:endParaRPr lang="en-US">
              <a:solidFill>
                <a:srgbClr val="66003B"/>
              </a:solidFill>
            </a:endParaRPr>
          </a:p>
        </p:txBody>
      </p:sp>
      <p:pic>
        <p:nvPicPr>
          <p:cNvPr id="7066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257800"/>
            <a:ext cx="8397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6" grpId="0" build="p" autoUpdateAnimBg="0"/>
      <p:bldP spid="23557" grpId="0" build="p" autoUpdateAnimBg="0"/>
      <p:bldP spid="23558" grpId="0" build="p" autoUpdateAnimBg="0"/>
      <p:bldP spid="23559" grpId="0" build="p" autoUpdateAnimBg="0"/>
      <p:bldP spid="23562" grpId="0" build="p" autoUpdateAnimBg="0"/>
      <p:bldP spid="2356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457200" y="228600"/>
            <a:ext cx="48244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00A93"/>
                </a:solidFill>
                <a:latin typeface="Impact" pitchFamily="34" charset="0"/>
              </a:rPr>
              <a:t>What went wrong?</a:t>
            </a:r>
          </a:p>
        </p:txBody>
      </p:sp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143000" y="1066800"/>
            <a:ext cx="76962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3B"/>
                </a:solidFill>
              </a:rPr>
              <a:t>     During the 2010-11 school year, our school has reported 22 fights so far. Last year, the school had 18 total fights.</a:t>
            </a:r>
          </a:p>
          <a:p>
            <a:r>
              <a:rPr lang="en-US">
                <a:solidFill>
                  <a:srgbClr val="66003B"/>
                </a:solidFill>
              </a:rPr>
              <a:t>    </a:t>
            </a:r>
            <a:r>
              <a:rPr lang="ja-JP" altLang="en-US">
                <a:solidFill>
                  <a:srgbClr val="66003B"/>
                </a:solidFill>
              </a:rPr>
              <a:t>“</a:t>
            </a:r>
            <a:r>
              <a:rPr lang="en-US" altLang="ja-JP">
                <a:solidFill>
                  <a:srgbClr val="66003B"/>
                </a:solidFill>
              </a:rPr>
              <a:t>One of my friends got in a fight, but he didn</a:t>
            </a:r>
            <a:r>
              <a:rPr lang="ja-JP" altLang="en-US">
                <a:solidFill>
                  <a:srgbClr val="66003B"/>
                </a:solidFill>
              </a:rPr>
              <a:t>’</a:t>
            </a:r>
            <a:r>
              <a:rPr lang="en-US" altLang="ja-JP">
                <a:solidFill>
                  <a:srgbClr val="66003B"/>
                </a:solidFill>
              </a:rPr>
              <a:t>t start it. He was defending himself,</a:t>
            </a:r>
            <a:r>
              <a:rPr lang="ja-JP" altLang="en-US">
                <a:solidFill>
                  <a:srgbClr val="66003B"/>
                </a:solidFill>
              </a:rPr>
              <a:t>”</a:t>
            </a:r>
            <a:r>
              <a:rPr lang="en-US" altLang="ja-JP">
                <a:solidFill>
                  <a:srgbClr val="66003B"/>
                </a:solidFill>
              </a:rPr>
              <a:t> said freshman Andy Opel. </a:t>
            </a:r>
          </a:p>
          <a:p>
            <a:r>
              <a:rPr lang="en-US">
                <a:solidFill>
                  <a:srgbClr val="66003B"/>
                </a:solidFill>
              </a:rPr>
              <a:t>    In response to the escalating fights, the school district hired the Teen Conflict Resolution Team to help students solve disagreements through non-violent solutions. </a:t>
            </a:r>
          </a:p>
          <a:p>
            <a:r>
              <a:rPr lang="en-US">
                <a:solidFill>
                  <a:srgbClr val="66003B"/>
                </a:solidFill>
              </a:rPr>
              <a:t>     After March 23, any student caught fighting on campus must complete a TCRT non-violence workshop, in addition to normal disciplinary actions.</a:t>
            </a:r>
          </a:p>
          <a:p>
            <a:r>
              <a:rPr lang="en-US">
                <a:solidFill>
                  <a:srgbClr val="66003B"/>
                </a:solidFill>
              </a:rPr>
              <a:t>     </a:t>
            </a:r>
            <a:r>
              <a:rPr lang="ja-JP" altLang="en-US">
                <a:solidFill>
                  <a:srgbClr val="66003B"/>
                </a:solidFill>
              </a:rPr>
              <a:t>“</a:t>
            </a:r>
            <a:r>
              <a:rPr lang="en-US" altLang="ja-JP">
                <a:solidFill>
                  <a:srgbClr val="66003B"/>
                </a:solidFill>
              </a:rPr>
              <a:t>Students have to learn how to solve life</a:t>
            </a:r>
            <a:r>
              <a:rPr lang="ja-JP" altLang="en-US">
                <a:solidFill>
                  <a:srgbClr val="66003B"/>
                </a:solidFill>
              </a:rPr>
              <a:t>’</a:t>
            </a:r>
            <a:r>
              <a:rPr lang="en-US" altLang="ja-JP">
                <a:solidFill>
                  <a:srgbClr val="66003B"/>
                </a:solidFill>
              </a:rPr>
              <a:t>s problems without violence, and this program will teach our students just that,</a:t>
            </a:r>
            <a:r>
              <a:rPr lang="ja-JP" altLang="en-US">
                <a:solidFill>
                  <a:srgbClr val="66003B"/>
                </a:solidFill>
              </a:rPr>
              <a:t>”</a:t>
            </a:r>
            <a:r>
              <a:rPr lang="en-US" altLang="ja-JP">
                <a:solidFill>
                  <a:srgbClr val="66003B"/>
                </a:solidFill>
              </a:rPr>
              <a:t> said Mr. Brown.</a:t>
            </a:r>
          </a:p>
          <a:p>
            <a:r>
              <a:rPr lang="en-US">
                <a:solidFill>
                  <a:srgbClr val="66003B"/>
                </a:solidFill>
              </a:rPr>
              <a:t>     </a:t>
            </a:r>
            <a:r>
              <a:rPr lang="ja-JP" altLang="en-US">
                <a:solidFill>
                  <a:srgbClr val="66003B"/>
                </a:solidFill>
              </a:rPr>
              <a:t>“</a:t>
            </a:r>
            <a:r>
              <a:rPr lang="en-US" altLang="ja-JP">
                <a:solidFill>
                  <a:srgbClr val="66003B"/>
                </a:solidFill>
              </a:rPr>
              <a:t>Now students will get suspended and be forced to attend this program,</a:t>
            </a:r>
            <a:r>
              <a:rPr lang="ja-JP" altLang="en-US">
                <a:solidFill>
                  <a:srgbClr val="66003B"/>
                </a:solidFill>
              </a:rPr>
              <a:t>”</a:t>
            </a:r>
            <a:r>
              <a:rPr lang="en-US" altLang="ja-JP">
                <a:solidFill>
                  <a:srgbClr val="66003B"/>
                </a:solidFill>
              </a:rPr>
              <a:t> Opal said. </a:t>
            </a:r>
            <a:r>
              <a:rPr lang="ja-JP" altLang="en-US">
                <a:solidFill>
                  <a:srgbClr val="66003B"/>
                </a:solidFill>
              </a:rPr>
              <a:t>“</a:t>
            </a:r>
            <a:r>
              <a:rPr lang="en-US" altLang="ja-JP">
                <a:solidFill>
                  <a:srgbClr val="66003B"/>
                </a:solidFill>
              </a:rPr>
              <a:t>That</a:t>
            </a:r>
            <a:r>
              <a:rPr lang="ja-JP" altLang="en-US">
                <a:solidFill>
                  <a:srgbClr val="66003B"/>
                </a:solidFill>
              </a:rPr>
              <a:t>’</a:t>
            </a:r>
            <a:r>
              <a:rPr lang="en-US" altLang="ja-JP">
                <a:solidFill>
                  <a:srgbClr val="66003B"/>
                </a:solidFill>
              </a:rPr>
              <a:t>s just too much.</a:t>
            </a:r>
            <a:r>
              <a:rPr lang="ja-JP" altLang="en-US">
                <a:solidFill>
                  <a:srgbClr val="66003B"/>
                </a:solidFill>
              </a:rPr>
              <a:t>”</a:t>
            </a:r>
            <a:endParaRPr lang="en-US" altLang="ja-JP">
              <a:solidFill>
                <a:srgbClr val="66003B"/>
              </a:solidFill>
            </a:endParaRPr>
          </a:p>
          <a:p>
            <a:r>
              <a:rPr lang="en-US">
                <a:solidFill>
                  <a:srgbClr val="66003B"/>
                </a:solidFill>
              </a:rPr>
              <a:t>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533400" y="533400"/>
            <a:ext cx="6629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A93"/>
                </a:solidFill>
                <a:latin typeface="Impact" pitchFamily="34" charset="0"/>
              </a:rPr>
              <a:t>Prompt Activity</a:t>
            </a:r>
          </a:p>
        </p:txBody>
      </p:sp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914400" y="1524000"/>
            <a:ext cx="7543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en-US">
                <a:solidFill>
                  <a:srgbClr val="66003B"/>
                </a:solidFill>
              </a:rPr>
              <a:t>Read the entire prompt.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en-US">
                <a:solidFill>
                  <a:srgbClr val="66003B"/>
                </a:solidFill>
              </a:rPr>
              <a:t>Review it again, looking for the newest information. Underline that information.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en-US">
                <a:solidFill>
                  <a:srgbClr val="66003B"/>
                </a:solidFill>
              </a:rPr>
              <a:t>Highlight or underline the 5Ws and H.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en-US">
                <a:solidFill>
                  <a:srgbClr val="66003B"/>
                </a:solidFill>
              </a:rPr>
              <a:t>Highlight or underline the most important people interviewed. Highlight or underline the most essential quotes.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en-US">
                <a:solidFill>
                  <a:srgbClr val="66003B"/>
                </a:solidFill>
              </a:rPr>
              <a:t>Scratch out stupid, inane quotes.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en-US">
                <a:solidFill>
                  <a:srgbClr val="66003B"/>
                </a:solidFill>
              </a:rPr>
              <a:t>Pay attention to the </a:t>
            </a:r>
            <a:r>
              <a:rPr lang="ja-JP" altLang="en-US">
                <a:solidFill>
                  <a:srgbClr val="66003B"/>
                </a:solidFill>
              </a:rPr>
              <a:t>“</a:t>
            </a:r>
            <a:r>
              <a:rPr lang="en-US" altLang="ja-JP">
                <a:solidFill>
                  <a:srgbClr val="66003B"/>
                </a:solidFill>
              </a:rPr>
              <a:t>Additional Information.</a:t>
            </a:r>
            <a:r>
              <a:rPr lang="ja-JP" altLang="en-US">
                <a:solidFill>
                  <a:srgbClr val="66003B"/>
                </a:solidFill>
              </a:rPr>
              <a:t>”</a:t>
            </a:r>
            <a:endParaRPr lang="en-US" altLang="ja-JP">
              <a:solidFill>
                <a:srgbClr val="66003B"/>
              </a:solidFill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en-US">
                <a:solidFill>
                  <a:srgbClr val="66003B"/>
                </a:solidFill>
              </a:rPr>
              <a:t>Write your lead. How, why or what lead.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685800" y="457200"/>
            <a:ext cx="4019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00A93"/>
                </a:solidFill>
                <a:latin typeface="Impact" pitchFamily="34" charset="0"/>
              </a:rPr>
              <a:t>Prompt Activity</a:t>
            </a:r>
          </a:p>
        </p:txBody>
      </p:sp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533400" y="1371600"/>
            <a:ext cx="7924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None/>
            </a:pPr>
            <a:r>
              <a:rPr lang="en-US">
                <a:solidFill>
                  <a:srgbClr val="66003B"/>
                </a:solidFill>
              </a:rPr>
              <a:t>8. Write an additional info. paragraph if needed.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None/>
            </a:pPr>
            <a:r>
              <a:rPr lang="en-US">
                <a:solidFill>
                  <a:srgbClr val="66003B"/>
                </a:solidFill>
              </a:rPr>
              <a:t>9. Use a direct quote (more than one sentence is okay).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None/>
            </a:pPr>
            <a:r>
              <a:rPr lang="en-US">
                <a:solidFill>
                  <a:srgbClr val="66003B"/>
                </a:solidFill>
              </a:rPr>
              <a:t>10. Write a transition about the next most important thing.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None/>
            </a:pPr>
            <a:r>
              <a:rPr lang="en-US">
                <a:solidFill>
                  <a:srgbClr val="66003B"/>
                </a:solidFill>
              </a:rPr>
              <a:t>11. Use a direct quote directly related to the transition above. If it</a:t>
            </a:r>
            <a:r>
              <a:rPr lang="ja-JP" altLang="en-US">
                <a:solidFill>
                  <a:srgbClr val="66003B"/>
                </a:solidFill>
              </a:rPr>
              <a:t>’</a:t>
            </a:r>
            <a:r>
              <a:rPr lang="en-US" altLang="ja-JP">
                <a:solidFill>
                  <a:srgbClr val="66003B"/>
                </a:solidFill>
              </a:rPr>
              <a:t>s an indirect quote transition, use a direct quote from that same person.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None/>
            </a:pPr>
            <a:r>
              <a:rPr lang="en-US">
                <a:solidFill>
                  <a:srgbClr val="66003B"/>
                </a:solidFill>
              </a:rPr>
              <a:t>12. Write another transition about the next most important thing.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None/>
            </a:pPr>
            <a:r>
              <a:rPr lang="en-US">
                <a:solidFill>
                  <a:srgbClr val="66003B"/>
                </a:solidFill>
              </a:rPr>
              <a:t>13. Another direct quote.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None/>
            </a:pPr>
            <a:r>
              <a:rPr lang="en-US">
                <a:solidFill>
                  <a:srgbClr val="66003B"/>
                </a:solidFill>
              </a:rPr>
              <a:t>14. Keep going.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49958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0A93"/>
                </a:solidFill>
                <a:latin typeface="Impact" pitchFamily="34" charset="0"/>
              </a:rPr>
              <a:t>Let</a:t>
            </a:r>
            <a:r>
              <a:rPr lang="ja-JP" altLang="en-US" sz="6600" b="1">
                <a:solidFill>
                  <a:srgbClr val="000A93"/>
                </a:solidFill>
                <a:latin typeface="Impact" pitchFamily="34" charset="0"/>
              </a:rPr>
              <a:t>’</a:t>
            </a:r>
            <a:r>
              <a:rPr lang="en-US" altLang="ja-JP" sz="6600" b="1">
                <a:solidFill>
                  <a:srgbClr val="000A93"/>
                </a:solidFill>
                <a:latin typeface="Impact" pitchFamily="34" charset="0"/>
              </a:rPr>
              <a:t>s practice!</a:t>
            </a:r>
            <a:endParaRPr lang="en-US"/>
          </a:p>
        </p:txBody>
      </p:sp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898525" y="1401763"/>
            <a:ext cx="7635875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solidFill>
                <a:srgbClr val="000A93"/>
              </a:solidFill>
            </a:endParaRPr>
          </a:p>
          <a:p>
            <a:endParaRPr lang="en-US" sz="4000">
              <a:solidFill>
                <a:srgbClr val="000A93"/>
              </a:solidFill>
            </a:endParaRPr>
          </a:p>
          <a:p>
            <a:pPr>
              <a:buFont typeface="Times" charset="0"/>
              <a:buChar char="•"/>
            </a:pPr>
            <a:r>
              <a:rPr lang="en-US" sz="4000">
                <a:solidFill>
                  <a:srgbClr val="000A93"/>
                </a:solidFill>
              </a:rPr>
              <a:t> Follow the steps from </a:t>
            </a:r>
            <a:r>
              <a:rPr lang="ja-JP" altLang="en-US" sz="4000">
                <a:solidFill>
                  <a:srgbClr val="000A93"/>
                </a:solidFill>
              </a:rPr>
              <a:t>“</a:t>
            </a:r>
            <a:r>
              <a:rPr lang="en-US" altLang="ja-JP" sz="4000">
                <a:solidFill>
                  <a:srgbClr val="000A93"/>
                </a:solidFill>
              </a:rPr>
              <a:t>Prompt Activity</a:t>
            </a:r>
            <a:r>
              <a:rPr lang="ja-JP" altLang="en-US" sz="4000">
                <a:solidFill>
                  <a:srgbClr val="000A93"/>
                </a:solidFill>
              </a:rPr>
              <a:t>”</a:t>
            </a:r>
            <a:endParaRPr lang="en-US" altLang="ja-JP" sz="4000">
              <a:solidFill>
                <a:srgbClr val="000A93"/>
              </a:solidFill>
            </a:endParaRPr>
          </a:p>
          <a:p>
            <a:pPr>
              <a:buFont typeface="Times" charset="0"/>
              <a:buChar char="•"/>
            </a:pPr>
            <a:endParaRPr lang="en-US" sz="4000">
              <a:solidFill>
                <a:srgbClr val="000A93"/>
              </a:solidFill>
            </a:endParaRPr>
          </a:p>
          <a:p>
            <a:pPr>
              <a:buFont typeface="Times" charset="0"/>
              <a:buChar char="•"/>
            </a:pPr>
            <a:r>
              <a:rPr lang="en-US" sz="4000">
                <a:solidFill>
                  <a:srgbClr val="000A93"/>
                </a:solidFill>
              </a:rPr>
              <a:t> Write as much as you can. Edit. Write. Edit.</a:t>
            </a:r>
            <a:endParaRPr lang="en-US"/>
          </a:p>
          <a:p>
            <a:endParaRPr lang="en-US"/>
          </a:p>
        </p:txBody>
      </p:sp>
      <p:pic>
        <p:nvPicPr>
          <p:cNvPr id="788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600"/>
            <a:ext cx="1066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A93"/>
                </a:solidFill>
                <a:latin typeface="Impact" pitchFamily="34" charset="0"/>
              </a:rPr>
              <a:t>Pitfalls to Avoid</a:t>
            </a:r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6553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>
                <a:solidFill>
                  <a:srgbClr val="66003B"/>
                </a:solidFill>
              </a:rPr>
              <a:t>Editorializing - Keep your opinion out of the story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>
                <a:solidFill>
                  <a:srgbClr val="14004F"/>
                </a:solidFill>
              </a:rPr>
              <a:t>Using first and second person - Keep yourself out of the story. Common error </a:t>
            </a:r>
            <a:r>
              <a:rPr lang="ja-JP" altLang="en-US">
                <a:solidFill>
                  <a:srgbClr val="14004F"/>
                </a:solidFill>
              </a:rPr>
              <a:t>“</a:t>
            </a:r>
            <a:r>
              <a:rPr lang="en-US" altLang="ja-JP">
                <a:solidFill>
                  <a:srgbClr val="14004F"/>
                </a:solidFill>
              </a:rPr>
              <a:t>our school</a:t>
            </a:r>
            <a:r>
              <a:rPr lang="ja-JP" altLang="en-US">
                <a:solidFill>
                  <a:srgbClr val="14004F"/>
                </a:solidFill>
              </a:rPr>
              <a:t>”</a:t>
            </a:r>
            <a:endParaRPr lang="en-US" altLang="ja-JP">
              <a:solidFill>
                <a:srgbClr val="14004F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>
                <a:solidFill>
                  <a:srgbClr val="66003B"/>
                </a:solidFill>
              </a:rPr>
              <a:t>Missing the news peg</a:t>
            </a:r>
            <a:endParaRPr lang="en-US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>
                <a:solidFill>
                  <a:srgbClr val="14004F"/>
                </a:solidFill>
              </a:rPr>
              <a:t> Messy handwriting, poor grammar and spelling</a:t>
            </a:r>
            <a:endParaRPr lang="en-US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>
                <a:solidFill>
                  <a:srgbClr val="66003B"/>
                </a:solidFill>
              </a:rPr>
              <a:t> Paragraphs too long</a:t>
            </a:r>
            <a:endParaRPr lang="en-US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>
                <a:solidFill>
                  <a:srgbClr val="14004F"/>
                </a:solidFill>
              </a:rPr>
              <a:t>Misspelling names in the story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>
                <a:solidFill>
                  <a:srgbClr val="66003B"/>
                </a:solidFill>
              </a:rPr>
              <a:t>Trying to use all of the information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/>
      <p:bldP spid="4506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4638" y="152400"/>
            <a:ext cx="427196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762000" y="914400"/>
            <a:ext cx="7620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0">
                <a:solidFill>
                  <a:srgbClr val="03009C"/>
                </a:solidFill>
                <a:latin typeface="Impact" pitchFamily="34" charset="0"/>
              </a:rPr>
              <a:t>Let</a:t>
            </a:r>
            <a:r>
              <a:rPr lang="ja-JP" altLang="en-US" sz="10000">
                <a:solidFill>
                  <a:srgbClr val="03009C"/>
                </a:solidFill>
                <a:latin typeface="Impact" pitchFamily="34" charset="0"/>
              </a:rPr>
              <a:t>’</a:t>
            </a:r>
            <a:r>
              <a:rPr lang="en-US" altLang="ja-JP" sz="10000">
                <a:solidFill>
                  <a:srgbClr val="03009C"/>
                </a:solidFill>
                <a:latin typeface="Impact" pitchFamily="34" charset="0"/>
              </a:rPr>
              <a:t>s start at the beginning with … LEADS.</a:t>
            </a:r>
            <a:endParaRPr lang="en-US" sz="10000">
              <a:solidFill>
                <a:srgbClr val="03009C"/>
              </a:solidFill>
              <a:latin typeface="Impact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ChangeArrowheads="1"/>
          </p:cNvSpPr>
          <p:nvPr/>
        </p:nvSpPr>
        <p:spPr bwMode="auto">
          <a:xfrm>
            <a:off x="1600200" y="15240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>
                <a:solidFill>
                  <a:srgbClr val="03009C"/>
                </a:solidFill>
                <a:latin typeface="Impact" pitchFamily="34" charset="0"/>
              </a:rPr>
              <a:t>Leads</a:t>
            </a:r>
            <a:endParaRPr lang="en-US" sz="17500" b="1">
              <a:solidFill>
                <a:srgbClr val="03009C"/>
              </a:solidFill>
              <a:latin typeface="Impact" pitchFamily="34" charset="0"/>
            </a:endParaRP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52400"/>
            <a:ext cx="65151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143000" y="1219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u="sng"/>
              <a:t>Let</a:t>
            </a:r>
            <a:r>
              <a:rPr lang="ja-JP" altLang="en-US" b="1" u="sng"/>
              <a:t>’</a:t>
            </a:r>
            <a:r>
              <a:rPr lang="en-US" altLang="ja-JP" b="1" u="sng"/>
              <a:t>s talk about</a:t>
            </a:r>
            <a:endParaRPr lang="en-US" b="1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" y="1444625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3886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0">
                <a:solidFill>
                  <a:srgbClr val="03009C"/>
                </a:solidFill>
                <a:latin typeface="Impact" pitchFamily="34" charset="0"/>
              </a:rPr>
              <a:t>Leads</a:t>
            </a:r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438400" y="2209800"/>
            <a:ext cx="59594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    </a:t>
            </a:r>
            <a:r>
              <a:rPr lang="en-US" sz="3600">
                <a:solidFill>
                  <a:srgbClr val="66003B"/>
                </a:solidFill>
              </a:rPr>
              <a:t>Most straight news leads should be summary leads.  That means they summarize the 5 Ws and H of the story, starting off with the most important W or H.</a:t>
            </a:r>
            <a:endParaRPr lang="en-US">
              <a:solidFill>
                <a:srgbClr val="66003B"/>
              </a:solidFill>
            </a:endParaRPr>
          </a:p>
          <a:p>
            <a:endParaRPr lang="en-US">
              <a:solidFill>
                <a:srgbClr val="66003B"/>
              </a:solidFill>
            </a:endParaRP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NEWS Writing by UZMA ALEEM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1412</Words>
  <Application>Microsoft Office PowerPoint</Application>
  <PresentationFormat>On-screen Show (4:3)</PresentationFormat>
  <Paragraphs>217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Times</vt:lpstr>
      <vt:lpstr>MS PGothic</vt:lpstr>
      <vt:lpstr>Arial</vt:lpstr>
      <vt:lpstr>Impact</vt:lpstr>
      <vt:lpstr>Skia</vt:lpstr>
      <vt:lpstr>Wingdings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University Interscholastic League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25</cp:revision>
  <cp:lastPrinted>2008-09-24T19:06:51Z</cp:lastPrinted>
  <dcterms:created xsi:type="dcterms:W3CDTF">2008-10-18T13:26:11Z</dcterms:created>
  <dcterms:modified xsi:type="dcterms:W3CDTF">2020-09-23T04:55:37Z</dcterms:modified>
</cp:coreProperties>
</file>